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1pPr>
    <a:lvl2pPr marL="0" marR="0" indent="2286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2pPr>
    <a:lvl3pPr marL="0" marR="0" indent="4572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3pPr>
    <a:lvl4pPr marL="0" marR="0" indent="6858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4pPr>
    <a:lvl5pPr marL="0" marR="0" indent="9144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2000" u="none" kumimoji="0" normalizeH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venir Next Medium"/>
          <a:ea typeface="Avenir Next Medium"/>
          <a:cs typeface="Avenir Next Medium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1">
              <a:hueOff val="178262"/>
              <a:satOff val="-8651"/>
              <a:lumOff val="-7254"/>
              <a:alpha val="29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6">
              <a:alpha val="25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01D73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239254"/>
              <a:lumOff val="-1399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EB9B">
              <a:alpha val="26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47882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>
              <a:alpha val="75000"/>
            </a:srgbClr>
          </a:solidFill>
        </a:fill>
      </a:tcStyle>
    </a:wholeTbl>
    <a:band2H>
      <a:tcTxStyle b="def" i="def"/>
      <a:tcStyle>
        <a:tcBdr/>
        <a:fill>
          <a:solidFill>
            <a:srgbClr val="686A6A">
              <a:alpha val="8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222222"/>
              </a:solidFill>
              <a:prstDash val="solid"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86A6A">
              <a:alpha val="85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22222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4" name="Shape 16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_rels/notesSlide3.xml.rels><?xml version="1.0" encoding="UTF-8" standalone="yes"?>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
</file>

<file path=ppt/notesSlides/_rels/notesSlide4.xml.rels><?xml version="1.0" encoding="UTF-8" standalone="yes"?>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5.xml.rels><?xml version="1.0" encoding="UTF-8" standalone="yes"?>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Hello and welcome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6" name="Shape 17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Generally, technology has been pretty positive on health</a:t>
            </a:r>
          </a:p>
          <a:p>
            <a:pPr/>
            <a:r>
              <a:t>MRI scanners and CT scanners have only become possible because of tech we have today. E.g. a single MRI scan = 50GB</a:t>
            </a:r>
          </a:p>
          <a:p>
            <a:pPr/>
            <a:r>
              <a:t>Expert systems, that’s a system that can automatically help diagnose your condition, are now widely available and can take the strain off doctors </a:t>
            </a:r>
          </a:p>
          <a:p>
            <a:pPr/>
            <a:r>
              <a:t>Robotic pharmacies can make sure that drugs are selected efficiently and correctly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3" name="Shape 18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There is more info available:</a:t>
            </a:r>
          </a:p>
          <a:p>
            <a:pPr marL="287617" indent="-287617">
              <a:buClr>
                <a:schemeClr val="accent1"/>
              </a:buClr>
              <a:buSzPct val="104999"/>
              <a:buFont typeface="Avenir Next"/>
              <a:buChar char="‣"/>
            </a:pPr>
            <a:r>
              <a:t>The Pew Internet and American Life Project discovered that 38% of Americans took care of 	issues themselves after diagnosing themselves on the Internet</a:t>
            </a:r>
          </a:p>
          <a:p>
            <a:pPr/>
            <a:r>
              <a:t>Doximity is a social network for doctors</a:t>
            </a:r>
          </a:p>
          <a:p>
            <a:pPr/>
            <a:r>
              <a:t>Neuroprosthetics are now possible and widely available due to cheaper technology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0" name="Shape 19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Smart watches have helped with monitoring our health and thus improving it</a:t>
            </a:r>
          </a:p>
          <a:p>
            <a:pPr/>
            <a:r>
              <a:t>The Fitbit for example is a cheap smart watch that can help you get more active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6" name="Shape 19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Studies have shown a 1 degree increase in body temperature when exposed to radio waves in a mobile phone</a:t>
            </a:r>
          </a:p>
          <a:p>
            <a:pPr/>
            <a:r>
              <a:t>Recently in the news, California says your cell phone could possibly be dangerous and issues health guidelines on cell-phone use</a:t>
            </a:r>
          </a:p>
          <a:p>
            <a:pPr/>
            <a:r>
              <a:t>CVS - loss of eyesight due to overuse of computers</a:t>
            </a:r>
          </a:p>
          <a:p>
            <a:pPr/>
            <a:r>
              <a:t>Depression due to lack of exercise and overuse of computers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Title &amp; Subtitle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"/>
          <p:cNvSpPr/>
          <p:nvPr/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" name="Title Text"/>
          <p:cNvSpPr txBox="1"/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Title Text</a:t>
            </a:r>
          </a:p>
        </p:txBody>
      </p:sp>
      <p:sp>
        <p:nvSpPr>
          <p:cNvPr id="14" name="Body Level One…"/>
          <p:cNvSpPr txBox="1"/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lide Number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chnology and the effects on society"/>
          <p:cNvSpPr txBox="1"/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Technology and the effects on society</a:t>
            </a:r>
          </a:p>
        </p:txBody>
      </p:sp>
      <p:sp>
        <p:nvSpPr>
          <p:cNvPr id="10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3 Up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Image"/>
          <p:cNvSpPr/>
          <p:nvPr>
            <p:ph type="pic" sz="half" idx="13"/>
          </p:nvPr>
        </p:nvSpPr>
        <p:spPr>
          <a:xfrm>
            <a:off x="6503154" y="0"/>
            <a:ext cx="6502401" cy="486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2" name="Image"/>
          <p:cNvSpPr/>
          <p:nvPr>
            <p:ph type="pic" sz="half" idx="14"/>
          </p:nvPr>
        </p:nvSpPr>
        <p:spPr>
          <a:xfrm>
            <a:off x="6502400" y="4902200"/>
            <a:ext cx="6502400" cy="486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3" name="Image"/>
          <p:cNvSpPr/>
          <p:nvPr>
            <p:ph type="pic" idx="15"/>
          </p:nvPr>
        </p:nvSpPr>
        <p:spPr>
          <a:xfrm>
            <a:off x="0" y="0"/>
            <a:ext cx="6468534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allout"/>
          <p:cNvSpPr/>
          <p:nvPr/>
        </p:nvSpPr>
        <p:spPr>
          <a:xfrm>
            <a:off x="469900" y="2362200"/>
            <a:ext cx="12065000" cy="5229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24" y="0"/>
                </a:moveTo>
                <a:cubicBezTo>
                  <a:pt x="100" y="0"/>
                  <a:pt x="0" y="232"/>
                  <a:pt x="0" y="516"/>
                </a:cubicBezTo>
                <a:lnTo>
                  <a:pt x="0" y="18789"/>
                </a:lnTo>
                <a:cubicBezTo>
                  <a:pt x="0" y="19073"/>
                  <a:pt x="100" y="19305"/>
                  <a:pt x="224" y="19305"/>
                </a:cubicBezTo>
                <a:lnTo>
                  <a:pt x="17228" y="19305"/>
                </a:lnTo>
                <a:lnTo>
                  <a:pt x="17850" y="21600"/>
                </a:lnTo>
                <a:lnTo>
                  <a:pt x="18471" y="19305"/>
                </a:lnTo>
                <a:lnTo>
                  <a:pt x="21376" y="19305"/>
                </a:lnTo>
                <a:cubicBezTo>
                  <a:pt x="21500" y="19305"/>
                  <a:pt x="21600" y="19073"/>
                  <a:pt x="21600" y="18789"/>
                </a:cubicBezTo>
                <a:lnTo>
                  <a:pt x="21600" y="516"/>
                </a:lnTo>
                <a:cubicBezTo>
                  <a:pt x="21600" y="232"/>
                  <a:pt x="21500" y="0"/>
                  <a:pt x="21376" y="0"/>
                </a:cubicBezTo>
                <a:lnTo>
                  <a:pt x="224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28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pPr>
          </a:p>
        </p:txBody>
      </p:sp>
      <p:sp>
        <p:nvSpPr>
          <p:cNvPr id="122" name="Type a quote here."/>
          <p:cNvSpPr txBox="1"/>
          <p:nvPr>
            <p:ph type="body" sz="quarter" idx="13"/>
          </p:nvPr>
        </p:nvSpPr>
        <p:spPr>
          <a:xfrm>
            <a:off x="889000" y="2908300"/>
            <a:ext cx="11226800" cy="1297944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z="94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pPr/>
            <a:r>
              <a:t>Type a quote here.</a:t>
            </a:r>
          </a:p>
        </p:txBody>
      </p:sp>
      <p:sp>
        <p:nvSpPr>
          <p:cNvPr id="123" name="Johnny Appleseed"/>
          <p:cNvSpPr txBox="1"/>
          <p:nvPr>
            <p:ph type="body" sz="quarter" idx="14"/>
          </p:nvPr>
        </p:nvSpPr>
        <p:spPr>
          <a:xfrm>
            <a:off x="406400" y="7789333"/>
            <a:ext cx="12192000" cy="863604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6000"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pPr/>
            <a:r>
              <a:t>Johnny Appleseed</a:t>
            </a:r>
          </a:p>
        </p:txBody>
      </p:sp>
      <p:sp>
        <p:nvSpPr>
          <p:cNvPr id="124" name="Technology and the effects on our health"/>
          <p:cNvSpPr txBox="1"/>
          <p:nvPr>
            <p:ph type="body" sz="quarter" idx="15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Technology and the effects on our health</a:t>
            </a:r>
          </a:p>
        </p:txBody>
      </p:sp>
      <p:sp>
        <p:nvSpPr>
          <p:cNvPr id="1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Quote Alt"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ype a quote here."/>
          <p:cNvSpPr txBox="1"/>
          <p:nvPr>
            <p:ph type="body" sz="quarter" idx="13"/>
          </p:nvPr>
        </p:nvSpPr>
        <p:spPr>
          <a:xfrm>
            <a:off x="5892800" y="2641600"/>
            <a:ext cx="6705600" cy="25019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z="94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pPr/>
            <a:r>
              <a:t>Type a quote here.</a:t>
            </a:r>
          </a:p>
        </p:txBody>
      </p:sp>
      <p:sp>
        <p:nvSpPr>
          <p:cNvPr id="133" name="Image"/>
          <p:cNvSpPr/>
          <p:nvPr>
            <p:ph type="pic" idx="14"/>
          </p:nvPr>
        </p:nvSpPr>
        <p:spPr>
          <a:xfrm>
            <a:off x="0" y="0"/>
            <a:ext cx="5486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4" name="Johnny Appleseed"/>
          <p:cNvSpPr txBox="1"/>
          <p:nvPr>
            <p:ph type="body" sz="quarter" idx="15"/>
          </p:nvPr>
        </p:nvSpPr>
        <p:spPr>
          <a:xfrm>
            <a:off x="5892800" y="7789333"/>
            <a:ext cx="6705600" cy="863604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defTabSz="457200">
              <a:spcBef>
                <a:spcPts val="0"/>
              </a:spcBef>
              <a:buClrTx/>
              <a:buSzTx/>
              <a:buFontTx/>
              <a:buNone/>
              <a:defRPr sz="6000">
                <a:solidFill>
                  <a:srgbClr val="232323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pPr/>
            <a:r>
              <a:t>Johnny Appleseed</a:t>
            </a:r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Horizontal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3" name="Line"/>
          <p:cNvSpPr/>
          <p:nvPr>
            <p:ph type="body" sz="quarter" idx="14"/>
          </p:nvPr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ClrTx/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" name="Title Text"/>
          <p:cNvSpPr txBox="1"/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Title Text</a:t>
            </a:r>
          </a:p>
        </p:txBody>
      </p:sp>
      <p:sp>
        <p:nvSpPr>
          <p:cNvPr id="25" name="Body Level One…"/>
          <p:cNvSpPr txBox="1"/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lide Number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&amp; Subtitle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Line"/>
          <p:cNvSpPr/>
          <p:nvPr/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4" name="Title Text"/>
          <p:cNvSpPr txBox="1"/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Title Text</a:t>
            </a:r>
          </a:p>
        </p:txBody>
      </p:sp>
      <p:sp>
        <p:nvSpPr>
          <p:cNvPr id="35" name="Body Level One…"/>
          <p:cNvSpPr txBox="1"/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" name="Slide Number"/>
          <p:cNvSpPr txBox="1"/>
          <p:nvPr>
            <p:ph type="sldNum" sz="quarter" idx="2"/>
          </p:nvPr>
        </p:nvSpPr>
        <p:spPr>
          <a:xfrm>
            <a:off x="12161859" y="4191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Center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/>
          <p:nvPr>
            <p:ph type="title"/>
          </p:nvPr>
        </p:nvSpPr>
        <p:spPr>
          <a:xfrm>
            <a:off x="406400" y="4038600"/>
            <a:ext cx="12192000" cy="45212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Title Text</a:t>
            </a:r>
          </a:p>
        </p:txBody>
      </p:sp>
      <p:sp>
        <p:nvSpPr>
          <p:cNvPr id="44" name="Slide Number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hoto - Vertical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Line"/>
          <p:cNvSpPr/>
          <p:nvPr/>
        </p:nvSpPr>
        <p:spPr>
          <a:xfrm flipV="1">
            <a:off x="5892800" y="6141012"/>
            <a:ext cx="6705600" cy="145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2" name="Image"/>
          <p:cNvSpPr/>
          <p:nvPr>
            <p:ph type="pic" idx="13"/>
          </p:nvPr>
        </p:nvSpPr>
        <p:spPr>
          <a:xfrm>
            <a:off x="0" y="0"/>
            <a:ext cx="5486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53" name="Title Text"/>
          <p:cNvSpPr txBox="1"/>
          <p:nvPr>
            <p:ph type="title"/>
          </p:nvPr>
        </p:nvSpPr>
        <p:spPr>
          <a:xfrm>
            <a:off x="5892800" y="6426200"/>
            <a:ext cx="67056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pPr/>
            <a:r>
              <a:t>Title Text</a:t>
            </a:r>
          </a:p>
        </p:txBody>
      </p:sp>
      <p:sp>
        <p:nvSpPr>
          <p:cNvPr id="54" name="Body Level One…"/>
          <p:cNvSpPr txBox="1"/>
          <p:nvPr>
            <p:ph type="body" sz="quarter" idx="1"/>
          </p:nvPr>
        </p:nvSpPr>
        <p:spPr>
          <a:xfrm>
            <a:off x="5892800" y="4267200"/>
            <a:ext cx="67056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cap="all" sz="5400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/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chnology and the effects on our health"/>
          <p:cNvSpPr txBox="1"/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Technology and the effects on our health</a:t>
            </a:r>
          </a:p>
        </p:txBody>
      </p:sp>
      <p:sp>
        <p:nvSpPr>
          <p:cNvPr id="6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chnology and the effects on society"/>
          <p:cNvSpPr txBox="1"/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Technology and the effects on society</a:t>
            </a:r>
          </a:p>
        </p:txBody>
      </p:sp>
      <p:sp>
        <p:nvSpPr>
          <p:cNvPr id="7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chnology and the effects on our health"/>
          <p:cNvSpPr txBox="1"/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Technology and the effects on our health</a:t>
            </a:r>
          </a:p>
        </p:txBody>
      </p:sp>
      <p:sp>
        <p:nvSpPr>
          <p:cNvPr id="8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chnology and the effects on society"/>
          <p:cNvSpPr txBox="1"/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pc="120" sz="24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r>
              <a:t>Technology and the effects on society</a:t>
            </a:r>
          </a:p>
        </p:txBody>
      </p:sp>
      <p:sp>
        <p:nvSpPr>
          <p:cNvPr id="92" name="Image"/>
          <p:cNvSpPr/>
          <p:nvPr>
            <p:ph type="pic" sz="half" idx="14"/>
          </p:nvPr>
        </p:nvSpPr>
        <p:spPr>
          <a:xfrm>
            <a:off x="7112000" y="1536700"/>
            <a:ext cx="5486400" cy="7797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3" name="Title Text"/>
          <p:cNvSpPr txBox="1"/>
          <p:nvPr>
            <p:ph type="title"/>
          </p:nvPr>
        </p:nvSpPr>
        <p:spPr>
          <a:xfrm>
            <a:off x="406400" y="1536700"/>
            <a:ext cx="6299200" cy="7239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4" name="Body Level One…"/>
          <p:cNvSpPr txBox="1"/>
          <p:nvPr>
            <p:ph type="body" sz="half" idx="1"/>
          </p:nvPr>
        </p:nvSpPr>
        <p:spPr>
          <a:xfrm>
            <a:off x="406400" y="2743200"/>
            <a:ext cx="6299200" cy="610870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 sz="2800"/>
            </a:lvl1pPr>
            <a:lvl2pPr>
              <a:buClr>
                <a:schemeClr val="accent1"/>
              </a:buClr>
              <a:buChar char="▸"/>
              <a:defRPr sz="2800"/>
            </a:lvl2pPr>
            <a:lvl3pPr>
              <a:buClr>
                <a:schemeClr val="accent1"/>
              </a:buClr>
              <a:buChar char="▸"/>
              <a:defRPr sz="2800"/>
            </a:lvl3pPr>
            <a:lvl4pPr>
              <a:buClr>
                <a:schemeClr val="accent1"/>
              </a:buClr>
              <a:buChar char="▸"/>
              <a:defRPr sz="2800"/>
            </a:lvl4pPr>
            <a:lvl5pPr>
              <a:buClr>
                <a:schemeClr val="accent1"/>
              </a:buClr>
              <a:buChar char="▸"/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 flipV="1">
            <a:off x="406400" y="993160"/>
            <a:ext cx="12192000" cy="263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Title Text"/>
          <p:cNvSpPr txBox="1"/>
          <p:nvPr>
            <p:ph type="title"/>
          </p:nvPr>
        </p:nvSpPr>
        <p:spPr>
          <a:xfrm>
            <a:off x="406400" y="1536700"/>
            <a:ext cx="12192000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406400" y="2743200"/>
            <a:ext cx="12192000" cy="6108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12186622" y="431800"/>
            <a:ext cx="406897" cy="457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lnSpc>
                <a:spcPct val="80000"/>
              </a:lnSpc>
              <a:spcBef>
                <a:spcPts val="0"/>
              </a:spcBef>
              <a:defRPr sz="24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xmlns:p14="http://schemas.microsoft.com/office/powerpoint/2010/main" spd="med" advClick="1"/>
  <p:txStyles>
    <p:titleStyle>
      <a:lvl1pPr marL="0" marR="0" indent="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1pPr>
      <a:lvl2pPr marL="0" marR="0" indent="2286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2pPr>
      <a:lvl3pPr marL="0" marR="0" indent="4572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3pPr>
      <a:lvl4pPr marL="0" marR="0" indent="6858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4pPr>
      <a:lvl5pPr marL="0" marR="0" indent="9144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5pPr>
      <a:lvl6pPr marL="0" marR="0" indent="11430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6pPr>
      <a:lvl7pPr marL="0" marR="0" indent="13716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7pPr>
      <a:lvl8pPr marL="0" marR="0" indent="16002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8pPr>
      <a:lvl9pPr marL="0" marR="0" indent="18288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000" u="none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Condensed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1pPr>
      <a:lvl2pPr marL="889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2pPr>
      <a:lvl3pPr marL="1333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3pPr>
      <a:lvl4pPr marL="1778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4pPr>
      <a:lvl5pPr marL="2222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5pPr>
      <a:lvl6pPr marL="2667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6pPr>
      <a:lvl7pPr marL="3111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7pPr>
      <a:lvl8pPr marL="3556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8pPr>
      <a:lvl9pPr marL="4000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b="0" baseline="0" cap="none" i="0" spc="0" strike="noStrike" sz="3400" u="none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9pPr>
    </p:bodyStyle>
    <p:otherStyle>
      <a:lvl1pPr marL="0" marR="0" indent="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tif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tif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chnology and OUR health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defTabSz="350520">
              <a:defRPr sz="10200"/>
            </a:lvl1pPr>
          </a:lstStyle>
          <a:p>
            <a:pPr/>
            <a:r>
              <a:t>Technology and OUR health</a:t>
            </a:r>
          </a:p>
        </p:txBody>
      </p:sp>
      <p:sp>
        <p:nvSpPr>
          <p:cNvPr id="167" name="Jamie Balfour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Jamie Balfour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chnology and the effects on our health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Technology and the effects on our health</a:t>
            </a:r>
          </a:p>
        </p:txBody>
      </p:sp>
      <p:pic>
        <p:nvPicPr>
          <p:cNvPr id="172" name="Image" descr="Image"/>
          <p:cNvPicPr>
            <a:picLocks noChangeAspect="1"/>
          </p:cNvPicPr>
          <p:nvPr>
            <p:ph type="pic" idx="14"/>
          </p:nvPr>
        </p:nvPicPr>
        <p:blipFill>
          <a:blip r:embed="rId3">
            <a:extLst/>
          </a:blip>
          <a:srcRect l="14820" t="0" r="14820" b="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73" name="Technology has improved healthca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68045">
              <a:spcBef>
                <a:spcPts val="1700"/>
              </a:spcBef>
              <a:defRPr sz="3780"/>
            </a:lvl1pPr>
          </a:lstStyle>
          <a:p>
            <a:pPr/>
            <a:r>
              <a:t>Technology has improved healthcare</a:t>
            </a:r>
          </a:p>
        </p:txBody>
      </p:sp>
      <p:sp>
        <p:nvSpPr>
          <p:cNvPr id="174" name="New technologies such as CT and MRI scanning are data demanding and would be impossible without technology of today…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 technologies such as CT and MRI scanning are data demanding and would be impossible without technology of today</a:t>
            </a:r>
          </a:p>
          <a:p>
            <a:pPr/>
            <a:r>
              <a:t>Expert systems can help doctors diagnose a patient and ensure they make the right decisions</a:t>
            </a:r>
          </a:p>
          <a:p>
            <a:pPr/>
            <a:r>
              <a:t>Robotic pharmacies make selecting the correct drugs easy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500"/>
                                        <p:tgtEl>
                                          <p:spTgt spid="17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0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0" dur="1500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Class="entr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4" dur="1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9" dur="1500"/>
                                        <p:tgtEl>
                                          <p:spTgt spid="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4" dur="1500"/>
                                        <p:tgtEl>
                                          <p:spTgt spid="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2" grpId="2"/>
      <p:bldP build="p" bldLvl="5" animBg="1" rev="0" advAuto="0" spid="17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chnology and the effects on our health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Technology and the effects on our health</a:t>
            </a:r>
          </a:p>
        </p:txBody>
      </p:sp>
      <p:pic>
        <p:nvPicPr>
          <p:cNvPr id="179" name="Image" descr="Image"/>
          <p:cNvPicPr>
            <a:picLocks noChangeAspect="1"/>
          </p:cNvPicPr>
          <p:nvPr>
            <p:ph type="pic" idx="14"/>
          </p:nvPr>
        </p:nvPicPr>
        <p:blipFill>
          <a:blip r:embed="rId3">
            <a:extLst/>
          </a:blip>
          <a:srcRect l="771" t="0" r="22813" b="0"/>
          <a:stretch>
            <a:fillRect/>
          </a:stretch>
        </p:blipFill>
        <p:spPr>
          <a:xfrm>
            <a:off x="7111999" y="1536700"/>
            <a:ext cx="5486401" cy="7797800"/>
          </a:xfrm>
          <a:prstGeom prst="rect">
            <a:avLst/>
          </a:prstGeom>
        </p:spPr>
      </p:pic>
      <p:sp>
        <p:nvSpPr>
          <p:cNvPr id="180" name="We have more information availab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73887">
              <a:spcBef>
                <a:spcPts val="1700"/>
              </a:spcBef>
              <a:defRPr sz="3839"/>
            </a:lvl1pPr>
          </a:lstStyle>
          <a:p>
            <a:pPr/>
            <a:r>
              <a:t>We have more information available</a:t>
            </a:r>
          </a:p>
        </p:txBody>
      </p:sp>
      <p:sp>
        <p:nvSpPr>
          <p:cNvPr id="181" name="The web provides lots of great tools for finding out what's wrong with you.…"/>
          <p:cNvSpPr txBox="1"/>
          <p:nvPr>
            <p:ph type="body" sz="half" idx="1"/>
          </p:nvPr>
        </p:nvSpPr>
        <p:spPr>
          <a:xfrm>
            <a:off x="406400" y="2743200"/>
            <a:ext cx="6299200" cy="6740569"/>
          </a:xfrm>
          <a:prstGeom prst="rect">
            <a:avLst/>
          </a:prstGeom>
        </p:spPr>
        <p:txBody>
          <a:bodyPr/>
          <a:lstStyle/>
          <a:p>
            <a:pPr marL="391159" indent="-391159" defTabSz="514095">
              <a:spcBef>
                <a:spcPts val="2400"/>
              </a:spcBef>
              <a:defRPr sz="2464"/>
            </a:pPr>
            <a:r>
              <a:t>The web provides lots of great tools for finding out what's wrong with you.</a:t>
            </a:r>
          </a:p>
          <a:p>
            <a:pPr lvl="1" marL="782319" indent="-391159" defTabSz="514095">
              <a:spcBef>
                <a:spcPts val="2400"/>
              </a:spcBef>
              <a:defRPr sz="2464"/>
            </a:pPr>
            <a:r>
              <a:t>The Pew Internet and American Life Project discovered that 38% of Americans took care of issues themselves after diagnosing themselves on the Internet</a:t>
            </a:r>
          </a:p>
          <a:p>
            <a:pPr marL="391159" indent="-391159" defTabSz="514095">
              <a:spcBef>
                <a:spcPts val="2400"/>
              </a:spcBef>
              <a:defRPr sz="2464"/>
            </a:pPr>
            <a:r>
              <a:t>Doctors can share information over the internet.</a:t>
            </a:r>
          </a:p>
          <a:p>
            <a:pPr marL="391159" indent="-391159" defTabSz="514095">
              <a:spcBef>
                <a:spcPts val="2400"/>
              </a:spcBef>
              <a:defRPr sz="2464"/>
            </a:pPr>
            <a:r>
              <a:t>Neuroprosthetics such as cochlear implants, retinal cameras and motorised limbs are not only possible, but widely available thanks to cheaper technology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500"/>
                                        <p:tgtEl>
                                          <p:spTgt spid="18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0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0" dur="1500"/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Class="entr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4" dur="1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9" dur="1500"/>
                                        <p:tgtEl>
                                          <p:spTgt spid="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4" dur="1500"/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9" dur="1500"/>
                                        <p:tgtEl>
                                          <p:spTgt spid="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81" grpId="1"/>
      <p:bldP build="whole" bldLvl="1" animBg="1" rev="0" advAuto="0" spid="179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chnology and the effects on society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Technology and the effects on society</a:t>
            </a:r>
          </a:p>
        </p:txBody>
      </p:sp>
      <p:sp>
        <p:nvSpPr>
          <p:cNvPr id="186" name="smart watch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67359">
              <a:spcBef>
                <a:spcPts val="2200"/>
              </a:spcBef>
              <a:defRPr sz="4800"/>
            </a:lvl1pPr>
          </a:lstStyle>
          <a:p>
            <a:pPr/>
            <a:r>
              <a:t>smart watches</a:t>
            </a:r>
          </a:p>
        </p:txBody>
      </p:sp>
      <p:sp>
        <p:nvSpPr>
          <p:cNvPr id="187" name="Smart watches have revolutionised the way we monitor our health"/>
          <p:cNvSpPr txBox="1"/>
          <p:nvPr>
            <p:ph type="body" sz="quarter" idx="1"/>
          </p:nvPr>
        </p:nvSpPr>
        <p:spPr>
          <a:xfrm>
            <a:off x="406399" y="2743200"/>
            <a:ext cx="12021888" cy="723900"/>
          </a:xfrm>
          <a:prstGeom prst="rect">
            <a:avLst/>
          </a:prstGeom>
        </p:spPr>
        <p:txBody>
          <a:bodyPr/>
          <a:lstStyle/>
          <a:p>
            <a:pPr/>
            <a:r>
              <a:t>Smart watches have revolutionised the way we monitor our health</a:t>
            </a:r>
          </a:p>
        </p:txBody>
      </p:sp>
      <p:pic>
        <p:nvPicPr>
          <p:cNvPr id="18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81197" y="4789822"/>
            <a:ext cx="7642406" cy="42982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echnology and the effects on our health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Technology and the effects on our health</a:t>
            </a:r>
          </a:p>
        </p:txBody>
      </p:sp>
      <p:sp>
        <p:nvSpPr>
          <p:cNvPr id="193" name="Technology carries risks"/>
          <p:cNvSpPr txBox="1"/>
          <p:nvPr>
            <p:ph type="title"/>
          </p:nvPr>
        </p:nvSpPr>
        <p:spPr>
          <a:xfrm>
            <a:off x="406400" y="1536700"/>
            <a:ext cx="12192000" cy="584200"/>
          </a:xfrm>
          <a:prstGeom prst="rect">
            <a:avLst/>
          </a:prstGeom>
        </p:spPr>
        <p:txBody>
          <a:bodyPr/>
          <a:lstStyle>
            <a:lvl1pPr defTabSz="362204">
              <a:spcBef>
                <a:spcPts val="1700"/>
              </a:spcBef>
              <a:defRPr sz="3720"/>
            </a:lvl1pPr>
          </a:lstStyle>
          <a:p>
            <a:pPr/>
            <a:r>
              <a:t>Technology carries risks</a:t>
            </a:r>
          </a:p>
        </p:txBody>
      </p:sp>
      <p:sp>
        <p:nvSpPr>
          <p:cNvPr id="194" name="Studies have shown a link between radio waves and reactions in living organism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Studies have shown a link between radio waves and reactions in living organisms</a:t>
            </a:r>
          </a:p>
          <a:p>
            <a:pPr/>
            <a:r>
              <a:t>Other studies have shown that radio waves can lead to cancer</a:t>
            </a:r>
          </a:p>
          <a:p>
            <a:pPr/>
            <a:r>
              <a:t>Computer Vision Syndrome (CVS) is a common problem in workplaces</a:t>
            </a:r>
          </a:p>
          <a:p>
            <a:pPr/>
            <a:r>
              <a:t>Depression due to lack of exercise brought on by using computers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500"/>
                                        <p:tgtEl>
                                          <p:spTgt spid="19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0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0" dur="1500"/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5" dur="1500"/>
                                        <p:tgtEl>
                                          <p:spTgt spid="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0" dur="1500"/>
                                        <p:tgtEl>
                                          <p:spTgt spid="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5" dur="1500"/>
                                        <p:tgtEl>
                                          <p:spTgt spid="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9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chnology and the effects on our health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Technology and the effects on our health</a:t>
            </a:r>
          </a:p>
        </p:txBody>
      </p:sp>
      <p:sp>
        <p:nvSpPr>
          <p:cNvPr id="199" name="qUES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67359">
              <a:spcBef>
                <a:spcPts val="2200"/>
              </a:spcBef>
              <a:defRPr sz="4800"/>
            </a:lvl1pPr>
          </a:lstStyle>
          <a:p>
            <a:pPr/>
            <a:r>
              <a:t>qUESTIONS</a:t>
            </a:r>
          </a:p>
        </p:txBody>
      </p:sp>
      <p:sp>
        <p:nvSpPr>
          <p:cNvPr id="200" name="Thank you for listening!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Thank you for listening!</a:t>
            </a:r>
          </a:p>
          <a:p>
            <a:pPr/>
            <a:r>
              <a:t>Feel free to ask questions!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00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222222"/>
      </a:dk1>
      <a:lt1>
        <a:srgbClr val="838787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2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000000"/>
      </a:dk1>
      <a:lt1>
        <a:srgbClr val="FFFFFF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2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000" u="none" kumimoji="0" normalizeH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